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  <p:sldMasterId id="2147483701" r:id="rId6"/>
    <p:sldMasterId id="214748370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Cabin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2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4.xml"/><Relationship Id="rId44" Type="http://schemas.openxmlformats.org/officeDocument/2006/relationships/font" Target="fonts/Cabin-regular.fntdata"/><Relationship Id="rId21" Type="http://schemas.openxmlformats.org/officeDocument/2006/relationships/slide" Target="slides/slide13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6.xml"/><Relationship Id="rId46" Type="http://schemas.openxmlformats.org/officeDocument/2006/relationships/font" Target="fonts/Cabin-italic.fntdata"/><Relationship Id="rId23" Type="http://schemas.openxmlformats.org/officeDocument/2006/relationships/slide" Target="slides/slide15.xml"/><Relationship Id="rId45" Type="http://schemas.openxmlformats.org/officeDocument/2006/relationships/font" Target="fonts/Cab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Cabin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MontserratSemiBold-bold.fntdata"/><Relationship Id="rId14" Type="http://schemas.openxmlformats.org/officeDocument/2006/relationships/slide" Target="slides/slide6.xml"/><Relationship Id="rId36" Type="http://schemas.openxmlformats.org/officeDocument/2006/relationships/font" Target="fonts/MontserratSemiBold-regular.fntdata"/><Relationship Id="rId17" Type="http://schemas.openxmlformats.org/officeDocument/2006/relationships/slide" Target="slides/slide9.xml"/><Relationship Id="rId39" Type="http://schemas.openxmlformats.org/officeDocument/2006/relationships/font" Target="fonts/MontserratSemiBold-boldItalic.fntdata"/><Relationship Id="rId16" Type="http://schemas.openxmlformats.org/officeDocument/2006/relationships/slide" Target="slides/slide8.xml"/><Relationship Id="rId38" Type="http://schemas.openxmlformats.org/officeDocument/2006/relationships/font" Target="fonts/MontserratSemiBold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4c089926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24c089926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Welcome to the workshop: Using the BCCVL to solve environmental problems, brought to you by the EcoCommons program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Firstly, as we gather for this workshop dispersed across many physical locations, I would like to take a moment to acknowledge the various traditional owners of the lands on which we meet, including the the Traditional Custodians of the ACT, the Ngunnawal people where I am today. I acknowledge the Elders – past, present and emerging of all the lands that we work and live on, and recognise their extraordinary contributions to the cultural, economic and scientific domains that we will discuss today.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6bb7e665a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26bb7e665a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The EcoCommons is a partnerships program between 9 partner organisations.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We are building: A trusted single platform for ecological and environmental modelling &amp; analysis - our mission is to build the platform of choice for environmental problem solving. The program will run for at least 3 years, so that’s between 2020 and 2023.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As we are building EcoCommons to become a National Research Infrastructure, our vision is to empower Australian practitioners and researchers to use trusted, world-leading ecological and environmental modelling tools.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126bb7e665a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4c0899263_0_30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24c0899263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7" name="Google Shape;387;g124c0899263_0_30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4c0899263_0_30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4c0899263_0_3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7" name="Google Shape;397;g124c0899263_0_30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4c0899263_0_30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24c0899263_0_3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6" name="Google Shape;406;g124c0899263_0_30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4c0899263_0_3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24c0899263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g124c0899263_0_312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4c0899263_0_3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24c0899263_0_3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6" name="Google Shape;426;g124c0899263_0_311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4c0899263_0_3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24c0899263_0_3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6" name="Google Shape;436;g124c0899263_0_315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c0899263_0_3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24c0899263_0_3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5" name="Google Shape;445;g124c0899263_0_317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4c0899263_0_3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24c0899263_0_3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4" name="Google Shape;454;g124c0899263_0_31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4c0899263_0_3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24c0899263_0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3" name="Google Shape;463;g124c0899263_0_31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4c0899263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24c0899263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The EcoCommons is a partnerships program between 9 partner organisations.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We are building: A trusted single platform for ecological and environmental modelling &amp; analysis - our mission is to build the platform of choice for environmental problem solving. The program will run for at least 3 years, so that’s between 2020 and 2023.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As we are building EcoCommons to become a National Research Infrastructure, our vision is to empower Australian practitioners and researchers to use trusted, world-leading ecological and environmental modelling tools.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24c0899263_0_1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4c0899263_0_3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24c0899263_0_3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g124c0899263_0_3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4c0899263_0_3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124c0899263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3" name="Google Shape;483;g124c0899263_0_32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4c0899263_0_20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24c0899263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124c0899263_0_20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6bb7e665a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26bb7e665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5" name="Google Shape;505;g126bb7e665a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4c0899263_0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You can find out more about EcoCommons on our webpage: ecocommons.org.au.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To raise awareness of the current extinction crisis, we launched our webpage on Threatened Species Day which remembers the extinction of the Tasmanian tiger (</a:t>
            </a:r>
            <a:r>
              <a:rPr i="1" lang="en" sz="1000">
                <a:solidFill>
                  <a:schemeClr val="dk1"/>
                </a:solidFill>
              </a:rPr>
              <a:t>Thylacinus cynocephalus</a:t>
            </a:r>
            <a:r>
              <a:rPr lang="en" sz="1000">
                <a:solidFill>
                  <a:schemeClr val="dk1"/>
                </a:solidFill>
              </a:rPr>
              <a:t>) in 1936. EcoCommons is committed to help researchers and policy-decision makers stop further extinctions by empowering them with data and analytics to do better informed management of Australia’s 1900+ threatened species.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On our webpage you can find out: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How you can become </a:t>
            </a:r>
            <a:r>
              <a:rPr lang="en" sz="1000">
                <a:solidFill>
                  <a:schemeClr val="dk1"/>
                </a:solidFill>
              </a:rPr>
              <a:t>an </a:t>
            </a:r>
            <a:r>
              <a:rPr lang="en" sz="1000">
                <a:solidFill>
                  <a:srgbClr val="1EA68A"/>
                </a:solidFill>
              </a:rPr>
              <a:t>EcoCommons Pioneer </a:t>
            </a:r>
            <a:r>
              <a:rPr lang="en" sz="1000">
                <a:solidFill>
                  <a:schemeClr val="dk1"/>
                </a:solidFill>
              </a:rPr>
              <a:t>and be the first to explore and test new tools!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Follow our journey - sign up for our newsletter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Follow us on </a:t>
            </a:r>
            <a:r>
              <a:rPr lang="en" sz="1000">
                <a:solidFill>
                  <a:srgbClr val="00B0F0"/>
                </a:solidFill>
              </a:rPr>
              <a:t>twitter or LinkedIn: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rgbClr val="00B0F0"/>
                </a:solidFill>
              </a:rPr>
              <a:t>@EcoCommonsAus</a:t>
            </a:r>
            <a:endParaRPr sz="1000">
              <a:solidFill>
                <a:srgbClr val="00B0F0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Collaborate with us!</a:t>
            </a:r>
            <a:endParaRPr sz="10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124c0899263_0_2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4c0899263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You can find out more about EcoCommons on our webpage: ecocommons.org.au.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To raise awareness of the current extinction crisis, we launched our webpage on Threatened Species Day which remembers the extinction of the Tasmanian tiger (</a:t>
            </a:r>
            <a:r>
              <a:rPr i="1" lang="en" sz="1000">
                <a:solidFill>
                  <a:schemeClr val="dk1"/>
                </a:solidFill>
              </a:rPr>
              <a:t>Thylacinus cynocephalus</a:t>
            </a:r>
            <a:r>
              <a:rPr lang="en" sz="1000">
                <a:solidFill>
                  <a:schemeClr val="dk1"/>
                </a:solidFill>
              </a:rPr>
              <a:t>) in 1936. EcoCommons is committed to help researchers and policy-decision makers stop further extinctions by empowering them with data and analytics to do better informed management of Australia’s 1900+ threatened species.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On our webpage you can find out: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How you can become </a:t>
            </a:r>
            <a:r>
              <a:rPr lang="en" sz="1000">
                <a:solidFill>
                  <a:schemeClr val="dk1"/>
                </a:solidFill>
              </a:rPr>
              <a:t>an </a:t>
            </a:r>
            <a:r>
              <a:rPr lang="en" sz="1000">
                <a:solidFill>
                  <a:srgbClr val="1EA68A"/>
                </a:solidFill>
              </a:rPr>
              <a:t>EcoCommons Pioneer </a:t>
            </a:r>
            <a:r>
              <a:rPr lang="en" sz="1000">
                <a:solidFill>
                  <a:schemeClr val="dk1"/>
                </a:solidFill>
              </a:rPr>
              <a:t>and be the first to explore and test new tools!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Follow our journey - sign up for our newsletter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Follow us on </a:t>
            </a:r>
            <a:r>
              <a:rPr lang="en" sz="1000">
                <a:solidFill>
                  <a:srgbClr val="00B0F0"/>
                </a:solidFill>
              </a:rPr>
              <a:t>twitter or LinkedIn: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rgbClr val="00B0F0"/>
                </a:solidFill>
              </a:rPr>
              <a:t>@EcoCommonsAus</a:t>
            </a:r>
            <a:endParaRPr sz="1000">
              <a:solidFill>
                <a:srgbClr val="00B0F0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Collaborate with us!</a:t>
            </a:r>
            <a:endParaRPr sz="10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124c0899263_0_2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4c0899263_0_2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24c0899263_0_2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124c0899263_0_2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c0899263_0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124c0899263_0_2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4c0899263_0_1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24c0899263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124c0899263_0_15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c0899263_0_1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24c0899263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124c0899263_0_157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4c0899263_0_15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24c0899263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1" name="Google Shape;321;g124c0899263_0_15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c0899263_0_15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24c0899263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2" name="Google Shape;332;g124c0899263_0_159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6bb7e665a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26bb7e665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if you look up a distribution map of a species, it often shows a range rather than dots on a map. So, how do we go from specific places where individuals of a species have been observed to producing a map that gives an estimate of the distribution of that species? This is where species distribution models come into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2" name="Google Shape;342;g126bb7e665a_0_17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4c0899263_0_16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24c0899263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Each of the algorithms have their own assumptions and limitations with regards to the input data.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As I mentioned earlier, (C) profile models are not able to include categorical predictors or interactions. They generally show poorer performance compared to presence-absence or presence-background models.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(C) Statistical models tend to be more sensitive to outliers and missing data compared to the machine learning models.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(C) But machine learning models are more sensitive to overfitting the data. (C) MaxEnt has an inbuilt process to avoid overfitting.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An advantage of machine learning models, though, is that they (C) are able to handle large datasets. (C) However, if you don’t have many occurrence points available, MaxEnt or a statistical model might work better.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Keep in mind that this guide is not exclusive, and in general it is advised to run multiple models and compare their outcomes.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124c0899263_0_162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6bb7e665a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26bb7e665a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The EcoCommons is a partnerships program between 9 partner organisations.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We are building: A trusted single platform for ecological and environmental modelling &amp; analysis - our mission is to build the platform of choice for environmental problem solving. The program will run for at least 3 years, so that’s between 2020 and 2023.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As we are building EcoCommons to become a National Research Infrastructure, our vision is to empower Australian practitioners and researchers to use trusted, world-leading ecological and environmental modelling tools.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26bb7e665a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274638" y="469680"/>
            <a:ext cx="745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266701" y="1329928"/>
            <a:ext cx="36528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071940" y="1329928"/>
            <a:ext cx="36543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258763" y="4908949"/>
            <a:ext cx="2133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124200" y="4908949"/>
            <a:ext cx="2895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664325" y="4908949"/>
            <a:ext cx="2133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33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p3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7" name="Google Shape;167;p36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5" name="Google Shape;17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4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4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4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7" name="Google Shape;217;p4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8" name="Google Shape;218;p4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4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274638" y="469680"/>
            <a:ext cx="745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47"/>
          <p:cNvSpPr txBox="1"/>
          <p:nvPr>
            <p:ph idx="1" type="body"/>
          </p:nvPr>
        </p:nvSpPr>
        <p:spPr>
          <a:xfrm>
            <a:off x="266701" y="1329928"/>
            <a:ext cx="36528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47"/>
          <p:cNvSpPr txBox="1"/>
          <p:nvPr>
            <p:ph idx="2" type="body"/>
          </p:nvPr>
        </p:nvSpPr>
        <p:spPr>
          <a:xfrm>
            <a:off x="4071940" y="1329928"/>
            <a:ext cx="36543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47"/>
          <p:cNvSpPr txBox="1"/>
          <p:nvPr>
            <p:ph idx="10" type="dt"/>
          </p:nvPr>
        </p:nvSpPr>
        <p:spPr>
          <a:xfrm>
            <a:off x="258763" y="4908949"/>
            <a:ext cx="2133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7"/>
          <p:cNvSpPr txBox="1"/>
          <p:nvPr>
            <p:ph idx="11" type="ftr"/>
          </p:nvPr>
        </p:nvSpPr>
        <p:spPr>
          <a:xfrm>
            <a:off x="3124200" y="4908949"/>
            <a:ext cx="2895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7"/>
          <p:cNvSpPr txBox="1"/>
          <p:nvPr>
            <p:ph idx="12" type="sldNum"/>
          </p:nvPr>
        </p:nvSpPr>
        <p:spPr>
          <a:xfrm>
            <a:off x="6664325" y="4908949"/>
            <a:ext cx="2133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" name="Google Shape;23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hyperlink" Target="mailto:comms@ecocommons.org.au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tlasoflivingaustralia.github.io/galah/articles/quick_start_guid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7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hyperlink" Target="https://www.ecocommons.org.au/" TargetMode="External"/><Relationship Id="rId5" Type="http://schemas.openxmlformats.org/officeDocument/2006/relationships/hyperlink" Target="https://datacarpentry.org/R-ecology-lesson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hyperlink" Target="https://www.ecocommons.org.au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Relationship Id="rId4" Type="http://schemas.openxmlformats.org/officeDocument/2006/relationships/image" Target="../media/image55.jp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i.org/10.1111/ecog.04960" TargetMode="External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6"/>
          <p:cNvSpPr/>
          <p:nvPr/>
        </p:nvSpPr>
        <p:spPr>
          <a:xfrm>
            <a:off x="-34350" y="2971794"/>
            <a:ext cx="9212699" cy="952683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6"/>
          <p:cNvSpPr txBox="1"/>
          <p:nvPr>
            <p:ph type="title"/>
          </p:nvPr>
        </p:nvSpPr>
        <p:spPr>
          <a:xfrm>
            <a:off x="311700" y="433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Roundtable introduction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5" name="Google Shape;26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1"/>
            <a:ext cx="914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6"/>
          <p:cNvSpPr txBox="1"/>
          <p:nvPr/>
        </p:nvSpPr>
        <p:spPr>
          <a:xfrm>
            <a:off x="-34350" y="3174788"/>
            <a:ext cx="92127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Species Distribution Modelling in R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 1: Occurrence data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56"/>
          <p:cNvSpPr txBox="1"/>
          <p:nvPr/>
        </p:nvSpPr>
        <p:spPr>
          <a:xfrm>
            <a:off x="3418675" y="2099975"/>
            <a:ext cx="252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WELCOME!</a:t>
            </a:r>
            <a:endParaRPr b="1" i="0" sz="2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2225" y="2572050"/>
            <a:ext cx="416775" cy="4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3808000" y="2572050"/>
            <a:ext cx="1784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@EcoCommonsAus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56"/>
          <p:cNvSpPr txBox="1"/>
          <p:nvPr/>
        </p:nvSpPr>
        <p:spPr>
          <a:xfrm>
            <a:off x="331400" y="4156800"/>
            <a:ext cx="2422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 Rob Clemens (he/him)</a:t>
            </a:r>
            <a:endParaRPr b="0" i="0" sz="10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Change &amp; Communications </a:t>
            </a:r>
            <a:b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E: </a:t>
            </a:r>
            <a:r>
              <a:rPr b="0" i="0" lang="en" sz="1000" u="sng" cap="none" strike="noStrike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comms@ecocommons.org.au</a:t>
            </a:r>
            <a:endParaRPr b="0" i="0" sz="1000" u="none" cap="none" strike="noStrike">
              <a:solidFill>
                <a:srgbClr val="1EA68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T: </a:t>
            </a:r>
            <a:r>
              <a:rPr b="0" i="0" lang="en" sz="1000" u="none" cap="none" strike="noStrike">
                <a:solidFill>
                  <a:srgbClr val="1DA68A"/>
                </a:solidFill>
                <a:latin typeface="Montserrat"/>
                <a:ea typeface="Montserrat"/>
                <a:cs typeface="Montserrat"/>
                <a:sym typeface="Montserrat"/>
              </a:rPr>
              <a:t>@EcoCommonsAus       </a:t>
            </a:r>
            <a:endParaRPr b="0" i="0" sz="1000" u="none" cap="none" strike="noStrike">
              <a:solidFill>
                <a:srgbClr val="1DA68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DA68A"/>
                </a:solidFill>
                <a:latin typeface="Montserrat"/>
                <a:ea typeface="Montserrat"/>
                <a:cs typeface="Montserrat"/>
                <a:sym typeface="Montserrat"/>
              </a:rPr>
              <a:t>    @RobertSClemens1</a:t>
            </a:r>
            <a:b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9450" y="4087375"/>
            <a:ext cx="840875" cy="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4675" y="4178350"/>
            <a:ext cx="5173821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/>
          <p:nvPr/>
        </p:nvSpPr>
        <p:spPr>
          <a:xfrm>
            <a:off x="-5275" y="-54025"/>
            <a:ext cx="9212699" cy="827372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0" name="Google Shape;380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1" name="Google Shape;381;p65"/>
          <p:cNvSpPr txBox="1"/>
          <p:nvPr/>
        </p:nvSpPr>
        <p:spPr>
          <a:xfrm>
            <a:off x="1937975" y="125750"/>
            <a:ext cx="475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Step 1: Occurrence data</a:t>
            </a:r>
            <a:endParaRPr/>
          </a:p>
        </p:txBody>
      </p:sp>
      <p:pic>
        <p:nvPicPr>
          <p:cNvPr id="382" name="Google Shape;3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5749"/>
            <a:ext cx="6785551" cy="18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900" y="2912549"/>
            <a:ext cx="3246002" cy="20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66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90" name="Google Shape;390;p66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set up your working environment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91" name="Google Shape;391;p66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2" name="Google Shape;392;p66"/>
          <p:cNvSpPr txBox="1"/>
          <p:nvPr/>
        </p:nvSpPr>
        <p:spPr>
          <a:xfrm>
            <a:off x="192550" y="598025"/>
            <a:ext cx="83124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Need latest version of R installed, packages installed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Maxent is already installed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Java is already installed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Set your directories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direct&lt;- "/Users/s2992269/Documents/Use_cases"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folder &lt;- "/SDM_in_R"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setwd &lt;- </a:t>
            </a:r>
            <a:r>
              <a:rPr lang="en" sz="1700">
                <a:solidFill>
                  <a:schemeClr val="dk1"/>
                </a:solidFill>
              </a:rPr>
              <a:t>paste0(direct,folder)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827" y="3064949"/>
            <a:ext cx="4303646" cy="20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67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00" name="Google Shape;400;p67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ALA download &amp; filtering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01" name="Google Shape;401;p67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2" name="Google Shape;402;p67"/>
          <p:cNvSpPr txBox="1"/>
          <p:nvPr/>
        </p:nvSpPr>
        <p:spPr>
          <a:xfrm>
            <a:off x="183675" y="796000"/>
            <a:ext cx="8312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galah_config(email = "r.clemens@griffith.edu.au")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 &lt;- galah_call()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galah_identify("Limnodynastes peroni")%&gt;%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galah_filter(datasetName == "FrogID")%&gt;%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galah_filter(coordinateUncertaintyInMeters &lt; 100)%&gt;%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galah_select("datasetName")%&gt;%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atlas_occurrences()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write.csv(LiPe, "raw_data/Limnodynastes peroni.csv")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LiPe&lt;-LiPe[,c(2:5)]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https://atlasoflivingaustralia.github.io/galah/articles/quick_start_guide.html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68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09" name="Google Shape;409;p68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GBIF download &amp; filtering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10" name="Google Shape;410;p68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1" name="Google Shape;411;p68"/>
          <p:cNvSpPr txBox="1"/>
          <p:nvPr/>
        </p:nvSpPr>
        <p:spPr>
          <a:xfrm>
            <a:off x="183675" y="796000"/>
            <a:ext cx="8312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install.packages("rgbif")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Litoria_fallax_GBIF_raw &lt;- rgbif:: occ_data(scientificName = my_species,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                                       hasCoordinate  = TRUE,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                      limit          = 45000)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litoria_fallax &lt;- Litoria_fallax_GBIF_raw$data [ , c("decimalLongitude", "decimalLatitude", "individualCount", "species", "year", "month", "country", "occurrenceStatus","coordinateUncertaintyInMeters", "datasetName", "datasetKey")]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lfallax_tibble &lt;- tibble::as_tibble(litoria_fallax)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lfallax_FrogID  &lt;- lfallax_tibble[lfallax_tibble$datasetName == "FrogID",]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lfallax_FrogID2 &lt;- lfallax_FrogID[lfallax_FrogID$coordinateUncertaintyInMeters &lt; 200,]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lfallax_FrogID3 &lt;- lfallax_FrogID2[!is.na(lfallax_FrogID2$datasetName),]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69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18" name="Google Shape;418;p69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define your study area, make base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19" name="Google Shape;419;p69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0" name="Google Shape;420;p69"/>
          <p:cNvSpPr txBox="1"/>
          <p:nvPr/>
        </p:nvSpPr>
        <p:spPr>
          <a:xfrm>
            <a:off x="183675" y="796000"/>
            <a:ext cx="89604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EVI&lt;-raster("raw_data/ndlc-2004-250m_trend-evi-mean.tif")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LiPe_pts &lt;- SpatialPoints(coords = cbind(LiPe$decimalLongitude, LiPe$decimalLatitude),CRS(as.character("+proj=longlat +datum=WGS84 +no_defs")) 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LiPe_convH&lt;- rgeos::gConvexHull(LiPe_pts)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LiPe_extent &lt;- rgeos::gBuffer(LiPe_convH, width = 1)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EVI_LiPe&lt;- raster::crop(EVI,LiPe_extent)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EVI_LiPe_mask &lt;- raster::mask(EVI_LiPe,LiPe_extent)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base &lt;- EVI_LiPe_mask/EVI_LiPe_mask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crs(base)&lt;-crs(EVI)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writeRaster(base,"data/base_LiPe.asc", overwrite=TRUE)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21" name="Google Shape;4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899" y="1975549"/>
            <a:ext cx="2590724" cy="15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550" y="3521250"/>
            <a:ext cx="2643100" cy="15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0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29" name="Google Shape;429;p70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spatial thinning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30" name="Google Shape;430;p70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1" name="Google Shape;431;p70"/>
          <p:cNvSpPr txBox="1"/>
          <p:nvPr/>
        </p:nvSpPr>
        <p:spPr>
          <a:xfrm>
            <a:off x="183675" y="796000"/>
            <a:ext cx="83124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large_base &lt;- aggregate(base, fact=4)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cell_no&lt;- raster::extract(large_base,LiPe_pts,cellnumbers=TRUE)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LiPe_cells&lt;- cbind(LiPe,cell_no)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require(dplyr)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LiPe_thinned &lt;- LiPe_cells %&gt;%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group_by(cells) %&gt;%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slice_sample(n = 1)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LiPe_pts2 &lt;- SpatialPoints(coords = cbind(LiPe_thinned$decimalLongitude, LiPe_thinned$decimalLatitude),CRS(as.character("+proj=longlat +datum=WGS84 +no_defs")) 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650" y="1736525"/>
            <a:ext cx="3316323" cy="19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71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39" name="Google Shape;439;p71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40" name="Google Shape;440;p71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1" name="Google Shape;441;p71"/>
          <p:cNvSpPr txBox="1"/>
          <p:nvPr/>
        </p:nvSpPr>
        <p:spPr>
          <a:xfrm>
            <a:off x="183675" y="796000"/>
            <a:ext cx="8312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 &lt;- galah_call()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galah_identify("Amphibia")%&gt;%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galah_filter(datasetName == "FrogID")%&gt;%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galah_filter(coordinateUncertaintyInMeters &lt; 100)%&gt;%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galah_select(datasetName,occurrenceID)%&gt;%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atlas_occurrences()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frogs$unique_visit&lt;- paste0(frogs$decimalLatitude,frogs$decimalLongitude,frogs$eventDate)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frogs$visitID &lt;- as.numeric(as.factor(frogs$unique_visit))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frogs2&lt;-frogs[,c(1,3:6,11)]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frogs3 &lt;- frogs2 %&gt;%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group_by(decimalLatitude, decimalLongitude, visitID)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summarise(no_spp = length(unique(scientificName)))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72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48" name="Google Shape;448;p72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 (cont.)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49" name="Google Shape;449;p72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72"/>
          <p:cNvSpPr txBox="1"/>
          <p:nvPr/>
        </p:nvSpPr>
        <p:spPr>
          <a:xfrm>
            <a:off x="183675" y="796000"/>
            <a:ext cx="83124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frogs4 &lt;- frogs3 %&gt;%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group_by(decimalLatitude, decimalLongitude) %&gt;%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summarise(no_visits = length(visitID))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visits_pts&lt;-SpatialPoints(coords = cbind(frogs4$decimalLongitude, frogs4$decimalLatitude),CRS(as.character("+proj=longlat +datum=WGS84 +no_defs")))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b1 &lt;- rasterize</a:t>
            </a:r>
            <a:r>
              <a:rPr lang="en" sz="1700"/>
              <a:t>(visits_pts, base, frogs4$no_visits, fun=sum, background=0)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numb_visits_bias &lt;- b1+base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visit_locations&lt;- raster::extract(b1, visits_pts, cellnumbers=TRUE)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visit_locations2 &lt;- as.data.frame(na.omit(visit_locations))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cellID &lt;- unique(visit_locations2$cells)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xy_visits &lt;- xyFromCell(b1,cell = cellID)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73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57" name="Google Shape;457;p73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 (cont.)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58" name="Google Shape;458;p73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73"/>
          <p:cNvSpPr txBox="1"/>
          <p:nvPr/>
        </p:nvSpPr>
        <p:spPr>
          <a:xfrm>
            <a:off x="183675" y="796000"/>
            <a:ext cx="8312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bb &lt;- bbox(b1)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lg&lt;-c(bb[1,1],bb[1,2])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lt&lt;-c(bb[2,1],bb[2,2])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coordss&lt;-cbind(lg,lt)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v_xy2&lt;-rbind(xy_visits,coordss)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some of these functions kde2d, and xyFromCell I had to increase my local R-environ memory size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Step 1: Open terminal,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Step 2: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cd ~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touch .Renviron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open .Renviron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Step 3: Save the following as the first line of .Renviron: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R_MAX_VSIZE=100Gb 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74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66" name="Google Shape;466;p74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 (cont.)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67" name="Google Shape;467;p74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8" name="Google Shape;468;p74"/>
          <p:cNvSpPr txBox="1"/>
          <p:nvPr/>
        </p:nvSpPr>
        <p:spPr>
          <a:xfrm>
            <a:off x="142875" y="796000"/>
            <a:ext cx="8353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require(MASS)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dens &lt;- kde2d(v_xy2[,1], v_xy2[,2], n = c(nrow(b1), ncol(b1)))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b5 &lt;- raster(dens)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b6&lt;-projectRaster(b5,base)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b7&lt;-mask(b6,base)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55" y="2138225"/>
            <a:ext cx="5097274" cy="28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4"/>
          <p:cNvSpPr txBox="1"/>
          <p:nvPr/>
        </p:nvSpPr>
        <p:spPr>
          <a:xfrm>
            <a:off x="285750" y="3449400"/>
            <a:ext cx="330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 &lt;- xyFromCell(bias_raster, sample(which(!is.na(values(bias_raster))), 10000, prob=values(bias_raster)[!is.na(values(bias_raster))]))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/>
          <p:nvPr/>
        </p:nvSpPr>
        <p:spPr>
          <a:xfrm>
            <a:off x="-5275" y="-54025"/>
            <a:ext cx="9212699" cy="1478024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p57"/>
          <p:cNvCxnSpPr/>
          <p:nvPr/>
        </p:nvCxnSpPr>
        <p:spPr>
          <a:xfrm flipH="1" rot="10800000">
            <a:off x="-86525" y="1424000"/>
            <a:ext cx="9353400" cy="9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57"/>
          <p:cNvSpPr txBox="1"/>
          <p:nvPr/>
        </p:nvSpPr>
        <p:spPr>
          <a:xfrm>
            <a:off x="863256" y="1353956"/>
            <a:ext cx="7643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Vision: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Australian practitioners and researchers to use trusted, world-leading ecological and environmental modelling tools to protect and restore the planet.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Mission: 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be the platform of choice to analyse and model ecological and environmental challenges.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825" y="3342440"/>
            <a:ext cx="1542700" cy="3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4075" y="3106887"/>
            <a:ext cx="822158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7913" y="3215887"/>
            <a:ext cx="1194688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7248" y="3129699"/>
            <a:ext cx="957026" cy="9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850" y="4223475"/>
            <a:ext cx="1484847" cy="6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550" y="3321838"/>
            <a:ext cx="1542694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5288" y="4252525"/>
            <a:ext cx="1368600" cy="74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53674" y="3159738"/>
            <a:ext cx="1647199" cy="65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71250" y="3930024"/>
            <a:ext cx="1321575" cy="9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88500" y="4223462"/>
            <a:ext cx="2009823" cy="6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/>
          <p:nvPr/>
        </p:nvSpPr>
        <p:spPr>
          <a:xfrm>
            <a:off x="5953675" y="4099700"/>
            <a:ext cx="1467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EcoCommons received investment from the Australian Research Data Commons (ARDC). The ARDC is funded by the National Collaborative Research Infrastructure Strategy (NCRIS).</a:t>
            </a:r>
            <a:endParaRPr b="0" i="0" sz="7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7"/>
          <p:cNvSpPr/>
          <p:nvPr/>
        </p:nvSpPr>
        <p:spPr>
          <a:xfrm>
            <a:off x="1773060" y="356889"/>
            <a:ext cx="5707800" cy="828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57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5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77" name="Google Shape;477;p75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 (cont.)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78" name="Google Shape;478;p75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9" name="Google Shape;479;p75"/>
          <p:cNvSpPr txBox="1"/>
          <p:nvPr/>
        </p:nvSpPr>
        <p:spPr>
          <a:xfrm>
            <a:off x="183675" y="796000"/>
            <a:ext cx="8312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 &lt;- c(0, 2.9, 0,  2.9, 3247, 1)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reclass &lt;- matrix(m, ncol= 3, byrow= 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rc &lt;- reclassify(b1, reclass)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visits_3or_more &lt;- mask(rc,base)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freq(visits_3or_more)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LiPe_pres&lt;- rep(1,length(LiPe$decimalLatitude))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LiPe_pres_raster&lt;-rasterize(LiPe_pts,base,LiPe_pres, fun = min, background=0)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LiPe_pres_raster2&lt;-mask(LiPe_pres_raster,base)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freq(LiPe_pres_raster2)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Zero_LiPe &lt;- visits_3or_more - LiPe_pres_raster2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76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86" name="Google Shape;486;p76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Step 1: Occurrence data - bias layer / targeted background (cont.)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87" name="Google Shape;487;p76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8" name="Google Shape;488;p76"/>
          <p:cNvSpPr txBox="1"/>
          <p:nvPr/>
        </p:nvSpPr>
        <p:spPr>
          <a:xfrm>
            <a:off x="183675" y="796000"/>
            <a:ext cx="83124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m &lt;- c(-2, 0.1, 0,  0.1, 2, 1)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reclass2 &lt;- matrix(m, ncol= 3, byrow= 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rc2 &lt;- reclassify(Zero_LiPe, reclass2)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Zero_LiPe2&lt;-mask(rc2,base)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freq(Zero_LiPe2)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cell_vals_0&lt;-Which(Zero_LiPe2 ==1,cells=TRUE)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xy_zero_LiPe &lt;- xyFromCell(Zero_LiPe2,cell = cell_vals_0)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LiPe_zeros&lt;-as.data.frame(xy_zero_LiPe)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colnames(LiPe_zeros)&lt;-c("Long","Lat")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LiPe_zeros$spp&lt;-"Limnodynastes_peroni"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LiPe_zeros$pres&lt;- 0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write.csv(LiPe_zeros,"data/LiPe_zero_locations_3vis.csv")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810" y="673900"/>
            <a:ext cx="3495190" cy="189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77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496" name="Google Shape;496;p77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Predictive performance?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7" name="Google Shape;497;p77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8" name="Google Shape;498;p77"/>
          <p:cNvSpPr txBox="1"/>
          <p:nvPr/>
        </p:nvSpPr>
        <p:spPr>
          <a:xfrm>
            <a:off x="2729282" y="1272671"/>
            <a:ext cx="5167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data assessment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Partitioned test data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Cross-validation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sensitivity and specificity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7"/>
          <p:cNvSpPr/>
          <p:nvPr/>
        </p:nvSpPr>
        <p:spPr>
          <a:xfrm>
            <a:off x="1164832" y="1147024"/>
            <a:ext cx="581100" cy="37299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B0F0"/>
              </a:gs>
              <a:gs pos="74000">
                <a:srgbClr val="FED8A8"/>
              </a:gs>
              <a:gs pos="83000">
                <a:srgbClr val="FFFF00"/>
              </a:gs>
              <a:gs pos="100000">
                <a:srgbClr val="FFE5C5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7"/>
          <p:cNvSpPr txBox="1"/>
          <p:nvPr/>
        </p:nvSpPr>
        <p:spPr>
          <a:xfrm>
            <a:off x="348466" y="4175974"/>
            <a:ext cx="76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625557" y="1382551"/>
            <a:ext cx="44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8"/>
          <p:cNvSpPr txBox="1"/>
          <p:nvPr/>
        </p:nvSpPr>
        <p:spPr>
          <a:xfrm>
            <a:off x="76200" y="114850"/>
            <a:ext cx="90030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800"/>
              <a:t>Lots of data from many sources</a:t>
            </a:r>
            <a:br>
              <a:rPr lang="en" sz="2200"/>
            </a:br>
            <a:endParaRPr sz="2200"/>
          </a:p>
        </p:txBody>
      </p:sp>
      <p:sp>
        <p:nvSpPr>
          <p:cNvPr id="508" name="Google Shape;508;p78"/>
          <p:cNvSpPr/>
          <p:nvPr/>
        </p:nvSpPr>
        <p:spPr>
          <a:xfrm>
            <a:off x="-68700" y="0"/>
            <a:ext cx="9212699" cy="790421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8"/>
          <p:cNvSpPr txBox="1"/>
          <p:nvPr>
            <p:ph idx="4294967295" type="title"/>
          </p:nvPr>
        </p:nvSpPr>
        <p:spPr>
          <a:xfrm>
            <a:off x="161125" y="36475"/>
            <a:ext cx="6475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Visualisation of uncertainty</a:t>
            </a:r>
            <a:endParaRPr sz="2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0" name="Google Shape;510;p78"/>
          <p:cNvSpPr/>
          <p:nvPr/>
        </p:nvSpPr>
        <p:spPr>
          <a:xfrm>
            <a:off x="6755533" y="244675"/>
            <a:ext cx="2062500" cy="31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8837"/>
            <a:ext cx="1340213" cy="19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4856" y="900769"/>
            <a:ext cx="3016556" cy="18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43" y="900767"/>
            <a:ext cx="3289388" cy="398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213" y="2884255"/>
            <a:ext cx="3289385" cy="18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8"/>
          <p:cNvSpPr txBox="1"/>
          <p:nvPr/>
        </p:nvSpPr>
        <p:spPr>
          <a:xfrm>
            <a:off x="212213" y="4780575"/>
            <a:ext cx="33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Baudin’s Black Cockatoo (probability of occurrence)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8"/>
          <p:cNvSpPr txBox="1"/>
          <p:nvPr/>
        </p:nvSpPr>
        <p:spPr>
          <a:xfrm>
            <a:off x="3831525" y="3249263"/>
            <a:ext cx="178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Coming soon!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Community modelling / GDM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9"/>
          <p:cNvSpPr/>
          <p:nvPr/>
        </p:nvSpPr>
        <p:spPr>
          <a:xfrm>
            <a:off x="-68700" y="0"/>
            <a:ext cx="9212699" cy="790421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9"/>
          <p:cNvSpPr txBox="1"/>
          <p:nvPr>
            <p:ph type="title"/>
          </p:nvPr>
        </p:nvSpPr>
        <p:spPr>
          <a:xfrm>
            <a:off x="161125" y="36475"/>
            <a:ext cx="8982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would welcome your feedback</a:t>
            </a:r>
            <a:endParaRPr sz="2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3" name="Google Shape;523;p79"/>
          <p:cNvSpPr txBox="1"/>
          <p:nvPr/>
        </p:nvSpPr>
        <p:spPr>
          <a:xfrm>
            <a:off x="5262150" y="1221050"/>
            <a:ext cx="350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feedback button to tell us what changes you want &amp; to highlight anything that is not working.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9"/>
          <p:cNvSpPr txBox="1"/>
          <p:nvPr/>
        </p:nvSpPr>
        <p:spPr>
          <a:xfrm>
            <a:off x="112875" y="3150525"/>
            <a:ext cx="6099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Use Cases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Educational Material</a:t>
            </a:r>
            <a:endParaRPr sz="2100"/>
          </a:p>
        </p:txBody>
      </p:sp>
      <p:pic>
        <p:nvPicPr>
          <p:cNvPr id="525" name="Google Shape;52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425" y="2913775"/>
            <a:ext cx="3926450" cy="19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9"/>
          <p:cNvSpPr txBox="1"/>
          <p:nvPr/>
        </p:nvSpPr>
        <p:spPr>
          <a:xfrm>
            <a:off x="224400" y="2279450"/>
            <a:ext cx="39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https://www.ecocommons.org.au/</a:t>
            </a:r>
            <a:endParaRPr sz="11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9"/>
          <p:cNvSpPr txBox="1"/>
          <p:nvPr/>
        </p:nvSpPr>
        <p:spPr>
          <a:xfrm>
            <a:off x="224400" y="1027500"/>
            <a:ext cx="39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basics of R 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https://datacarpentry.org/R-ecology-lesson/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0"/>
          <p:cNvSpPr/>
          <p:nvPr/>
        </p:nvSpPr>
        <p:spPr>
          <a:xfrm>
            <a:off x="0" y="0"/>
            <a:ext cx="9145364" cy="790421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80"/>
          <p:cNvSpPr txBox="1"/>
          <p:nvPr>
            <p:ph type="title"/>
          </p:nvPr>
        </p:nvSpPr>
        <p:spPr>
          <a:xfrm>
            <a:off x="161125" y="36475"/>
            <a:ext cx="8982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Explore EcoCommons webpage </a:t>
            </a:r>
            <a:endParaRPr sz="2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4" name="Google Shape;534;p80"/>
          <p:cNvPicPr preferRelativeResize="0"/>
          <p:nvPr/>
        </p:nvPicPr>
        <p:blipFill rotWithShape="1">
          <a:blip r:embed="rId3">
            <a:alphaModFix/>
          </a:blip>
          <a:srcRect b="0" l="0" r="0" t="6568"/>
          <a:stretch/>
        </p:blipFill>
        <p:spPr>
          <a:xfrm>
            <a:off x="0" y="790425"/>
            <a:ext cx="7737085" cy="43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/>
          <p:nvPr/>
        </p:nvSpPr>
        <p:spPr>
          <a:xfrm>
            <a:off x="1628700" y="1411250"/>
            <a:ext cx="482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https://www.ecocommons.org.au/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0"/>
          <p:cNvSpPr txBox="1"/>
          <p:nvPr/>
        </p:nvSpPr>
        <p:spPr>
          <a:xfrm>
            <a:off x="7806775" y="1051150"/>
            <a:ext cx="124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Follow our Journey</a:t>
            </a:r>
            <a:endParaRPr b="1"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67" y="0"/>
            <a:ext cx="8227859" cy="46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1"/>
          <p:cNvSpPr/>
          <p:nvPr/>
        </p:nvSpPr>
        <p:spPr>
          <a:xfrm>
            <a:off x="0" y="4381500"/>
            <a:ext cx="9145364" cy="761504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</a:t>
            </a:r>
            <a:endParaRPr b="0" i="0" sz="5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025" y="4676325"/>
            <a:ext cx="1493381" cy="21656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1"/>
          <p:cNvSpPr txBox="1"/>
          <p:nvPr/>
        </p:nvSpPr>
        <p:spPr>
          <a:xfrm>
            <a:off x="76200" y="76200"/>
            <a:ext cx="6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We gratefully acknowledge: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74620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925" y="2631977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893" y="298938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" y="173209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833" y="248823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6517" y="2402982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1322" y="1388398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785" y="248823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6001" y="248823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8501" y="336745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01" y="3620731"/>
            <a:ext cx="1147651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285" y="2642089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794" y="2571750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6049" y="2540098"/>
            <a:ext cx="1454832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837" y="2674620"/>
            <a:ext cx="1454832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2"/>
          <p:cNvSpPr txBox="1"/>
          <p:nvPr/>
        </p:nvSpPr>
        <p:spPr>
          <a:xfrm>
            <a:off x="1992820" y="1857188"/>
            <a:ext cx="36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7859" y="255858"/>
            <a:ext cx="941550" cy="63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58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02" name="Google Shape;302;p58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Overview of the process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58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4" name="Google Shape;304;p58"/>
          <p:cNvSpPr txBox="1"/>
          <p:nvPr/>
        </p:nvSpPr>
        <p:spPr>
          <a:xfrm>
            <a:off x="1402357" y="4580897"/>
            <a:ext cx="70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Zurell, et. al.(2020), A standard protocol for reporting species distribution models. Ecography, 43: 1261-1277. </a:t>
            </a: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https://doi.org/10.1111/ecog.04960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7452" y="741393"/>
            <a:ext cx="6149095" cy="3810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59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12" name="Google Shape;312;p59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Does available data match your question?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59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4" name="Google Shape;314;p59"/>
          <p:cNvSpPr txBox="1"/>
          <p:nvPr/>
        </p:nvSpPr>
        <p:spPr>
          <a:xfrm>
            <a:off x="2177265" y="1147024"/>
            <a:ext cx="6669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Systematic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 with same method in each locations, a well defined sampling protocol and zeros are recorded when a species is not detected.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Structured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monitoring where zeros and sampling effort can be inferred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Unstructured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monitoring where zeros and possibly sampling effort can be inferred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Opportunistic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where method and sampling are largely unknown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9"/>
          <p:cNvSpPr/>
          <p:nvPr/>
        </p:nvSpPr>
        <p:spPr>
          <a:xfrm>
            <a:off x="1164832" y="1147024"/>
            <a:ext cx="581100" cy="37299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B0F0"/>
              </a:gs>
              <a:gs pos="74000">
                <a:srgbClr val="FED8A8"/>
              </a:gs>
              <a:gs pos="83000">
                <a:srgbClr val="FFFF00"/>
              </a:gs>
              <a:gs pos="100000">
                <a:srgbClr val="FFE5C5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9"/>
          <p:cNvSpPr txBox="1"/>
          <p:nvPr/>
        </p:nvSpPr>
        <p:spPr>
          <a:xfrm>
            <a:off x="348466" y="4175974"/>
            <a:ext cx="76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625557" y="1382551"/>
            <a:ext cx="44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60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24" name="Google Shape;324;p60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Geographic space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25" name="Google Shape;325;p60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6" name="Google Shape;326;p60"/>
          <p:cNvSpPr txBox="1"/>
          <p:nvPr/>
        </p:nvSpPr>
        <p:spPr>
          <a:xfrm>
            <a:off x="7260336" y="1719072"/>
            <a:ext cx="1554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Guerin, G. R., Williams, K. J., Sparrow, B., &amp; Lowe, A. J. (2020). Stocktaking the environmental coverage of a continental ecosystem observation network.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Ecosphere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(12), e03307.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033" y="666584"/>
            <a:ext cx="3602872" cy="4363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/>
        </p:nvSpPr>
        <p:spPr>
          <a:xfrm>
            <a:off x="81400" y="2224950"/>
            <a:ext cx="246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Temporal agreement </a:t>
            </a:r>
            <a:r>
              <a:rPr lang="en" sz="1600">
                <a:solidFill>
                  <a:schemeClr val="dk1"/>
                </a:solidFill>
              </a:rPr>
              <a:t>between occurrence records and environmental predictors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61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35" name="Google Shape;335;p61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Environmental space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36" name="Google Shape;336;p61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37" name="Google Shape;33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22" y="1005840"/>
            <a:ext cx="5943331" cy="368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1"/>
          <p:cNvSpPr txBox="1"/>
          <p:nvPr/>
        </p:nvSpPr>
        <p:spPr>
          <a:xfrm>
            <a:off x="7260336" y="1719072"/>
            <a:ext cx="1554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Guerin, G. R., Williams, K. J., Sparrow, B., &amp; Lowe, A. J. (2020). Stocktaking the environmental coverage of a continental ecosystem observation network.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Ecosphere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(12), e03307.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62"/>
          <p:cNvGrpSpPr/>
          <p:nvPr/>
        </p:nvGrpSpPr>
        <p:grpSpPr>
          <a:xfrm>
            <a:off x="-1" y="119"/>
            <a:ext cx="9144002" cy="597900"/>
            <a:chOff x="-1" y="119"/>
            <a:chExt cx="9144002" cy="597900"/>
          </a:xfrm>
        </p:grpSpPr>
        <p:sp>
          <p:nvSpPr>
            <p:cNvPr id="345" name="Google Shape;345;p62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S</a:t>
              </a:r>
              <a:r>
                <a:rPr b="0" i="0" lang="en" sz="2400" u="none" cap="none" strike="noStrike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ampling bias</a:t>
              </a:r>
              <a:endPara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46" name="Google Shape;346;p62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47" name="Google Shape;3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063" y="1093806"/>
            <a:ext cx="2157232" cy="316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0614" y="1093806"/>
            <a:ext cx="2317830" cy="316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2784" y="1120867"/>
            <a:ext cx="2302377" cy="3135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63"/>
          <p:cNvGrpSpPr/>
          <p:nvPr/>
        </p:nvGrpSpPr>
        <p:grpSpPr>
          <a:xfrm>
            <a:off x="-2" y="0"/>
            <a:ext cx="9144002" cy="597900"/>
            <a:chOff x="-1" y="119"/>
            <a:chExt cx="9144002" cy="597900"/>
          </a:xfrm>
        </p:grpSpPr>
        <p:sp>
          <p:nvSpPr>
            <p:cNvPr id="356" name="Google Shape;356;p63"/>
            <p:cNvSpPr/>
            <p:nvPr/>
          </p:nvSpPr>
          <p:spPr>
            <a:xfrm>
              <a:off x="1" y="119"/>
              <a:ext cx="9144000" cy="597900"/>
            </a:xfrm>
            <a:prstGeom prst="rect">
              <a:avLst/>
            </a:prstGeom>
            <a:solidFill>
              <a:srgbClr val="1DA6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Targeted background or pseudo-absence points &amp; Bias layers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63"/>
            <p:cNvCxnSpPr/>
            <p:nvPr/>
          </p:nvCxnSpPr>
          <p:spPr>
            <a:xfrm>
              <a:off x="-1" y="591297"/>
              <a:ext cx="9144000" cy="2400"/>
            </a:xfrm>
            <a:prstGeom prst="straightConnector1">
              <a:avLst/>
            </a:prstGeom>
            <a:noFill/>
            <a:ln cap="flat" cmpd="sng" w="571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8" name="Google Shape;3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275" y="798455"/>
            <a:ext cx="2901806" cy="194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0275" y="2853906"/>
            <a:ext cx="2901806" cy="207292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 txBox="1"/>
          <p:nvPr/>
        </p:nvSpPr>
        <p:spPr>
          <a:xfrm>
            <a:off x="429375" y="1010800"/>
            <a:ext cx="41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507175" y="970950"/>
            <a:ext cx="4714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background or pseudo-absence points that match the sampling bias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building an SDM for Powerful Owl, use pseudo-absence grid cells where other owl species were recorded three times, but a Powerful Owl was not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Proven to help</a:t>
            </a:r>
            <a:r>
              <a:rPr lang="en"/>
              <a:t>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/>
          <p:nvPr/>
        </p:nvSpPr>
        <p:spPr>
          <a:xfrm>
            <a:off x="-5275" y="-54025"/>
            <a:ext cx="9212699" cy="827372"/>
          </a:xfrm>
          <a:custGeom>
            <a:rect b="b" l="l" r="r" t="t"/>
            <a:pathLst>
              <a:path extrusionOk="0" h="642619" w="1224279">
                <a:moveTo>
                  <a:pt x="0" y="642442"/>
                </a:moveTo>
                <a:lnTo>
                  <a:pt x="1224000" y="642442"/>
                </a:lnTo>
                <a:lnTo>
                  <a:pt x="1224000" y="0"/>
                </a:lnTo>
                <a:lnTo>
                  <a:pt x="0" y="0"/>
                </a:lnTo>
                <a:lnTo>
                  <a:pt x="0" y="642442"/>
                </a:lnTo>
                <a:close/>
              </a:path>
            </a:pathLst>
          </a:custGeom>
          <a:solidFill>
            <a:srgbClr val="1DA6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9" name="Google Shape;369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0" name="Google Shape;370;p64"/>
          <p:cNvSpPr txBox="1"/>
          <p:nvPr/>
        </p:nvSpPr>
        <p:spPr>
          <a:xfrm>
            <a:off x="1937975" y="125750"/>
            <a:ext cx="475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Step 1: Occurrence data</a:t>
            </a:r>
            <a:endParaRPr/>
          </a:p>
        </p:txBody>
      </p:sp>
      <p:sp>
        <p:nvSpPr>
          <p:cNvPr id="371" name="Google Shape;371;p64"/>
          <p:cNvSpPr txBox="1"/>
          <p:nvPr/>
        </p:nvSpPr>
        <p:spPr>
          <a:xfrm>
            <a:off x="365275" y="1623650"/>
            <a:ext cx="4041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Set up your environment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Download &amp; filter data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Spatial thinning 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Create Bias &amp; targetted background data</a:t>
            </a:r>
            <a:endParaRPr sz="1900"/>
          </a:p>
        </p:txBody>
      </p:sp>
      <p:pic>
        <p:nvPicPr>
          <p:cNvPr id="372" name="Google Shape;3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300" y="1156725"/>
            <a:ext cx="4632550" cy="30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